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4"/>
  </p:handoutMasterIdLst>
  <p:sldIdLst>
    <p:sldId id="293" r:id="rId2"/>
    <p:sldId id="257" r:id="rId3"/>
    <p:sldId id="258" r:id="rId4"/>
    <p:sldId id="296" r:id="rId5"/>
    <p:sldId id="298" r:id="rId6"/>
    <p:sldId id="280" r:id="rId7"/>
    <p:sldId id="288" r:id="rId8"/>
    <p:sldId id="285" r:id="rId9"/>
    <p:sldId id="286" r:id="rId10"/>
    <p:sldId id="284" r:id="rId11"/>
    <p:sldId id="297" r:id="rId12"/>
    <p:sldId id="270" r:id="rId13"/>
    <p:sldId id="287" r:id="rId14"/>
    <p:sldId id="299" r:id="rId15"/>
    <p:sldId id="276" r:id="rId16"/>
    <p:sldId id="267" r:id="rId17"/>
    <p:sldId id="268" r:id="rId18"/>
    <p:sldId id="269" r:id="rId19"/>
    <p:sldId id="291" r:id="rId20"/>
    <p:sldId id="264" r:id="rId21"/>
    <p:sldId id="265" r:id="rId22"/>
    <p:sldId id="294" r:id="rId23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92" autoAdjust="0"/>
    <p:restoredTop sz="94671" autoAdjust="0"/>
  </p:normalViewPr>
  <p:slideViewPr>
    <p:cSldViewPr>
      <p:cViewPr>
        <p:scale>
          <a:sx n="66" d="100"/>
          <a:sy n="66" d="100"/>
        </p:scale>
        <p:origin x="-1272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3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4" d="100"/>
        <a:sy n="94" d="100"/>
      </p:scale>
      <p:origin x="0" y="24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A0DA9-40EC-4393-8541-E499B0185433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C8DBE-59A3-4138-A7C5-137730F341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805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86FB594-1DC8-4957-89E3-3BB8150A1C42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bbt.ru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2204864"/>
            <a:ext cx="6984776" cy="228145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Технология создания  педагогического проекта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7143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Гипотеза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8643998" cy="5572164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В переводе с древнегреческого, значит «основание, предположение». В современной практике гипотеза определяется как </a:t>
            </a:r>
            <a:r>
              <a:rPr lang="ru-RU" sz="2800" smtClean="0">
                <a:latin typeface="Arial" pitchFamily="34" charset="0"/>
                <a:cs typeface="Arial" pitchFamily="34" charset="0"/>
              </a:rPr>
              <a:t>научно-обоснованное предположение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 непосредственно наблюдаемом явлении.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Она должна: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-  быть проверяемой;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-  содержать предположение;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-  быть логически непротиворечивой;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-  соответствовать фактам.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При ее формулировке обычно используются словесные конструкции типа: «если…, то…»; «так…, как …»;    «при условии, что …»;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7143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Гипотеза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571612"/>
            <a:ext cx="8358246" cy="35719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а) не должна констатировать очевидные, само собой разумеющиеся истины (чем, кстати, грешит более половины проектов);</a:t>
            </a:r>
          </a:p>
          <a:p>
            <a:pPr>
              <a:buNone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 б) должна быть доступной для проверки в рамках проекта. 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85728"/>
            <a:ext cx="7826377" cy="64294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Содержание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34" y="1142984"/>
            <a:ext cx="8358246" cy="5176845"/>
          </a:xfrm>
        </p:spPr>
        <p:txBody>
          <a:bodyPr/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Неотъемлемой и важнейшей содержательной частью проекта является отчетливое и достаточно компактное описание  предлагаемого способа и средств решения проблемы, найденных и апробированных в ходе проекта. 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Должно основываться на критическом анализе имеющейся научно-методической литературы (включая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интернет-публикации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и педагогической практики (своей и чужой).</a:t>
            </a:r>
          </a:p>
          <a:p>
            <a:pPr eaLnBrk="1" hangingPunct="1">
              <a:lnSpc>
                <a:spcPct val="90000"/>
              </a:lnSpc>
            </a:pPr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358246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Планируемый результат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01122" cy="5143536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Необходимым требованием к планируемым результатам проекта является их реалистичность в рамках определенного срока и условий проектной деятельности.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Для педагогического проекта важно, чтобы планируемый результат проекта был принципиально отслеживаемым (диагностируемым).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358246" cy="8572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Способы и методы диагностики</a:t>
            </a:r>
            <a:endParaRPr lang="ru-RU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000108"/>
            <a:ext cx="8715436" cy="5857892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методы психологического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тестирования; 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социологическое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анкетирование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обучающихся, педагогов, родителей; </a:t>
            </a:r>
          </a:p>
          <a:p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анализ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выполнения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учащимися определенных (выделенных в соответствии с целевыми установками проекта)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типов заданий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в составе контрольных и проверочных работ; </a:t>
            </a:r>
          </a:p>
          <a:p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выполнение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специально разработанных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диагностических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работ и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заданий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; </a:t>
            </a:r>
          </a:p>
          <a:p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анализ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по определенным критериям устных ответов и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творческих работ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нестандартизированной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формы; 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целенаправленное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педагогическое наблюдение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за поведением, действиями и высказываниями учащихся в различных социальных ситуациях, как спонтанно возникающих, так и специально создаваемых педагогом (в данном случае важно продумать план, матрицу или перечень вопросов для такого наблюдения).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>
          <a:xfrm>
            <a:off x="785786" y="357167"/>
            <a:ext cx="7793037" cy="500066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Критерии оценки проекта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642910" y="1428736"/>
            <a:ext cx="8215370" cy="5095889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Научное и практическое значение работы.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Актуальность и новизна.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Содержательный компонент.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Оформление работы.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3" y="214313"/>
            <a:ext cx="7929618" cy="571481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Структура работы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571472" y="1142984"/>
            <a:ext cx="3657600" cy="492919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Обязательные части: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титульный лист;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содержание 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(оглавление);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введение;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основная часть;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заключение;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список литературы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/>
            <a:endParaRPr lang="ru-RU" sz="2400" dirty="0" smtClean="0"/>
          </a:p>
        </p:txBody>
      </p:sp>
      <p:sp>
        <p:nvSpPr>
          <p:cNvPr id="98309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4286248" y="1285860"/>
            <a:ext cx="4357718" cy="485775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Факультативные части: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аннотация;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перечень терминов;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приложения.</a:t>
            </a:r>
          </a:p>
          <a:p>
            <a:pPr eaLnBrk="1" hangingPunct="1"/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214290"/>
            <a:ext cx="7793037" cy="64294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Оформление титульного листа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428728" y="1117605"/>
            <a:ext cx="6572272" cy="5526105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Министерство общего и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профессионального образования РФ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Муниципальное общеобразовательное учреждение №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Тема проекта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i="1" dirty="0" smtClean="0">
                <a:latin typeface="Arial" pitchFamily="34" charset="0"/>
                <a:cs typeface="Arial" pitchFamily="34" charset="0"/>
              </a:rPr>
              <a:t>(вид проекта)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Автор: ФИО,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место работы,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                                                              категория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Год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9" y="214313"/>
            <a:ext cx="7278714" cy="57148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Поля для текста</a:t>
            </a:r>
          </a:p>
        </p:txBody>
      </p:sp>
      <p:pic>
        <p:nvPicPr>
          <p:cNvPr id="15363" name="Picture 4" descr="Рисунок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15303" y="1000108"/>
            <a:ext cx="6851551" cy="585789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Оформление текста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186766" cy="554528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основного текста используется шрифт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Times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Roman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Размер 14, межстрочный интервал должен равняться 1,5;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Отступ первой строки абзаца - 1,25;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Выравнивание по ширине.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Заголовки и подзаголовки отделяются от основного текста сверху и снизу пробелом в три интервала и печатаются строчными буквами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1150939" y="214313"/>
            <a:ext cx="6921524" cy="714357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Проект</a:t>
            </a:r>
          </a:p>
        </p:txBody>
      </p:sp>
      <p:sp>
        <p:nvSpPr>
          <p:cNvPr id="3075" name="Rectangle 10"/>
          <p:cNvSpPr>
            <a:spLocks noGrp="1" noChangeArrowheads="1"/>
          </p:cNvSpPr>
          <p:nvPr>
            <p:ph sz="quarter" idx="1"/>
          </p:nvPr>
        </p:nvSpPr>
        <p:spPr>
          <a:xfrm>
            <a:off x="357158" y="1071546"/>
            <a:ext cx="8429684" cy="5357850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Это </a:t>
            </a:r>
            <a:r>
              <a:rPr lang="ru-RU" sz="3000" i="1" dirty="0" smtClean="0">
                <a:latin typeface="Arial" pitchFamily="34" charset="0"/>
                <a:cs typeface="Arial" pitchFamily="34" charset="0"/>
              </a:rPr>
              <a:t>(от лат. «брошенный вперед»)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план, замысел, разработанный план. Содержит в себе рациональное обоснование и конкретный способ своей практической осуществимости.</a:t>
            </a:r>
          </a:p>
          <a:p>
            <a:pPr marL="0" indent="0">
              <a:buNone/>
            </a:pPr>
            <a:r>
              <a:rPr lang="ru-RU" sz="3000" b="1" dirty="0" smtClean="0">
                <a:latin typeface="Arial" pitchFamily="34" charset="0"/>
                <a:cs typeface="Arial" pitchFamily="34" charset="0"/>
              </a:rPr>
              <a:t>Педагогический проект 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– это средство решения реальных проблем, с которыми сталкивается в своей деятельности учитель, а  не форма представления результатов своей деятельности.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0" indent="0" algn="ctr" eaLnBrk="1" hangingPunct="1">
              <a:buClrTx/>
              <a:buSzTx/>
              <a:buFont typeface="Wingdings" pitchFamily="2" charset="2"/>
              <a:buNone/>
            </a:pPr>
            <a:endParaRPr lang="ru-RU" sz="3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5" y="0"/>
            <a:ext cx="7715304" cy="107154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Оформление списка и ссылок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214422"/>
            <a:ext cx="8358215" cy="545466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3200" dirty="0" smtClean="0">
                <a:latin typeface="Arial" charset="0"/>
              </a:rPr>
              <a:t>Список  следует составлять после выбора темы, в алфавитном  порядке с соблюдением правил составления библиографического описания.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dirty="0" smtClean="0">
                <a:latin typeface="Arial" charset="0"/>
              </a:rPr>
              <a:t>Он может содержать названия книг, статей, электронных энциклопедий и сайтов.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dirty="0" smtClean="0">
                <a:latin typeface="Arial" charset="0"/>
              </a:rPr>
              <a:t>Если в работе вы цитируете других авторов или излагаете их мысли, необходимо делать ссылку на литературу в тексте  (№, С.) или внизу страницы.</a:t>
            </a:r>
          </a:p>
          <a:p>
            <a:pPr eaLnBrk="1" hangingPunct="1">
              <a:lnSpc>
                <a:spcPct val="80000"/>
              </a:lnSpc>
            </a:pPr>
            <a:endParaRPr lang="ru-RU" sz="1400" b="1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 b="1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214291"/>
            <a:ext cx="8572560" cy="857256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Особенность описание </a:t>
            </a:r>
            <a:br>
              <a:rPr lang="ru-RU" b="1" dirty="0" smtClean="0">
                <a:solidFill>
                  <a:srgbClr val="002060"/>
                </a:solidFill>
                <a:latin typeface="Arial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электронного ресурса</a:t>
            </a:r>
            <a:endParaRPr lang="ru-RU" dirty="0" smtClean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000108"/>
            <a:ext cx="8774082" cy="585789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Особенностью описания являются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сведения о режиме доступа.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В этом случае требуется указать адрес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URL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и условия доступа (чаще рекомендуется указывать ограничения доступа).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Например: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Режим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доступа: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http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:// </a:t>
            </a:r>
            <a:r>
              <a:rPr lang="en-US" sz="2800" b="1" dirty="0" smtClean="0">
                <a:latin typeface="Arial" pitchFamily="34" charset="0"/>
                <a:cs typeface="Arial" pitchFamily="34" charset="0"/>
                <a:hlinkClick r:id="rId2"/>
              </a:rPr>
              <a:t>www</a:t>
            </a:r>
            <a:r>
              <a:rPr lang="ru-RU" sz="2800" b="1" dirty="0" smtClean="0">
                <a:latin typeface="Arial" pitchFamily="34" charset="0"/>
                <a:cs typeface="Arial" pitchFamily="34" charset="0"/>
                <a:hlinkClick r:id="rId2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  <a:hlinkClick r:id="rId2"/>
              </a:rPr>
              <a:t>spbbt</a:t>
            </a:r>
            <a:r>
              <a:rPr lang="ru-RU" sz="2800" b="1" dirty="0" smtClean="0">
                <a:latin typeface="Arial" pitchFamily="34" charset="0"/>
                <a:cs typeface="Arial" pitchFamily="34" charset="0"/>
                <a:hlinkClick r:id="rId2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  <a:hlinkClick r:id="rId2"/>
              </a:rPr>
              <a:t>ru</a:t>
            </a:r>
            <a:r>
              <a:rPr lang="ru-RU" sz="2800" b="1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, или же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UPL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http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://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www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ntr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ru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/. 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Очень важно дать полный адрес страницы, так как в этом случае компьютер автоматически формирует гипер­ссылку и обеспечивает переход на эту страницу при наличии доступа в Интернет.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 Например: 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Филиппова Л. Я. Обучение с увлечением [Электронный ресурс]. - Режим доступа: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http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://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www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gpntb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ru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win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ntb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ntb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2002/2/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02_10.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htm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857232"/>
            <a:ext cx="6172200" cy="192882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Спасибо за внимание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!</a:t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928934"/>
            <a:ext cx="6172200" cy="1500198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Успехов в работе над проектами!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75"/>
            <a:ext cx="8001057" cy="78581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Проектирование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57158" y="1071546"/>
            <a:ext cx="8286808" cy="5429288"/>
          </a:xfrm>
        </p:spPr>
        <p:txBody>
          <a:bodyPr>
            <a:normAutofit fontScale="92500"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Педагогический проект следует рассматривать как инструмент планирования и реализации деятельности по решению конкретной педагогической проблемы. 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Главное в нем поиск и обеспечение (создание) системы педагогических условий, обеспечивающих достижение определенного педагогического  результата.</a:t>
            </a:r>
          </a:p>
          <a:p>
            <a:endParaRPr lang="ru-RU" sz="3600" dirty="0" smtClean="0"/>
          </a:p>
          <a:p>
            <a:endParaRPr lang="ru-RU" sz="3600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75"/>
            <a:ext cx="8001057" cy="78581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Признаки проекта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1071546"/>
            <a:ext cx="8358246" cy="5429288"/>
          </a:xfrm>
        </p:spPr>
        <p:txBody>
          <a:bodyPr>
            <a:normAutofit fontScale="40000" lnSpcReduction="20000"/>
          </a:bodyPr>
          <a:lstStyle/>
          <a:p>
            <a:r>
              <a:rPr lang="ru-RU" sz="7500" dirty="0" smtClean="0">
                <a:latin typeface="Arial" pitchFamily="34" charset="0"/>
                <a:cs typeface="Arial" pitchFamily="34" charset="0"/>
              </a:rPr>
              <a:t>Непосредственная </a:t>
            </a:r>
            <a:r>
              <a:rPr lang="ru-RU" sz="7500" b="1" dirty="0" smtClean="0">
                <a:latin typeface="Arial" pitchFamily="34" charset="0"/>
                <a:cs typeface="Arial" pitchFamily="34" charset="0"/>
              </a:rPr>
              <a:t>направленность</a:t>
            </a:r>
            <a:r>
              <a:rPr lang="ru-RU" sz="7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7500" b="1" dirty="0" smtClean="0">
                <a:latin typeface="Arial" pitchFamily="34" charset="0"/>
                <a:cs typeface="Arial" pitchFamily="34" charset="0"/>
              </a:rPr>
              <a:t>на выработку и реализацию решения  определенной проблемы</a:t>
            </a:r>
            <a:r>
              <a:rPr lang="ru-RU" sz="7500" dirty="0" smtClean="0">
                <a:latin typeface="Arial" pitchFamily="34" charset="0"/>
                <a:cs typeface="Arial" pitchFamily="34" charset="0"/>
              </a:rPr>
              <a:t>, возникающей в ходе практической деятельности (с этой точки зрения проект отличается от исследования, суть которого ограничивается изучением теоретической проблемы и способов ее решения);</a:t>
            </a:r>
          </a:p>
          <a:p>
            <a:r>
              <a:rPr lang="ru-RU" sz="7500" b="1" dirty="0" smtClean="0">
                <a:latin typeface="Arial" pitchFamily="34" charset="0"/>
                <a:cs typeface="Arial" pitchFamily="34" charset="0"/>
              </a:rPr>
              <a:t>Отсутствие готовых</a:t>
            </a:r>
            <a:r>
              <a:rPr lang="ru-RU" sz="7500" dirty="0" smtClean="0">
                <a:latin typeface="Arial" pitchFamily="34" charset="0"/>
                <a:cs typeface="Arial" pitchFamily="34" charset="0"/>
              </a:rPr>
              <a:t>, отработанных </a:t>
            </a:r>
            <a:r>
              <a:rPr lang="ru-RU" sz="7500" b="1" dirty="0" smtClean="0">
                <a:latin typeface="Arial" pitchFamily="34" charset="0"/>
                <a:cs typeface="Arial" pitchFamily="34" charset="0"/>
              </a:rPr>
              <a:t>алгоритмов решения проблемы </a:t>
            </a:r>
            <a:r>
              <a:rPr lang="ru-RU" sz="7500" dirty="0" smtClean="0">
                <a:latin typeface="Arial" pitchFamily="34" charset="0"/>
                <a:cs typeface="Arial" pitchFamily="34" charset="0"/>
              </a:rPr>
              <a:t>(проблема должна быть связана с недостаточно освоенными в педагогической практике вопросами); </a:t>
            </a:r>
          </a:p>
          <a:p>
            <a:endParaRPr lang="ru-RU" sz="3600" dirty="0" smtClean="0"/>
          </a:p>
          <a:p>
            <a:endParaRPr lang="ru-RU" sz="3600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75"/>
            <a:ext cx="8001057" cy="78581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Признаки проекта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1285860"/>
            <a:ext cx="8358246" cy="5188092"/>
          </a:xfrm>
        </p:spPr>
        <p:txBody>
          <a:bodyPr>
            <a:normAutofit fontScale="92500"/>
          </a:bodyPr>
          <a:lstStyle/>
          <a:p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Наличие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 заранее определенного конкретного </a:t>
            </a:r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представления  о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будущем результате 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проектной деятельности; </a:t>
            </a:r>
          </a:p>
          <a:p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Действие в условиях имеющихся ограниченных ресурсов 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(в т.ч. – ресурсов времени); </a:t>
            </a:r>
          </a:p>
          <a:p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Планирование последовательности 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взаимосвязанных действий по достижению цели. </a:t>
            </a:r>
          </a:p>
          <a:p>
            <a:endParaRPr lang="ru-RU" sz="3600" dirty="0" smtClean="0"/>
          </a:p>
          <a:p>
            <a:endParaRPr lang="ru-RU" sz="3600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>
          <a:xfrm>
            <a:off x="785786" y="357167"/>
            <a:ext cx="7793037" cy="500065"/>
          </a:xfrm>
        </p:spPr>
        <p:txBody>
          <a:bodyPr>
            <a:normAutofit fontScale="90000"/>
          </a:bodyPr>
          <a:lstStyle/>
          <a:p>
            <a:pPr lvl="0" indent="288925" algn="ctr" fontAlgn="base">
              <a:spcAft>
                <a:spcPct val="0"/>
              </a:spcAft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Выбор темы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357158" y="928670"/>
            <a:ext cx="8286808" cy="5595955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Педагогу важно не просто взять для разработки какую-то проблему, которая «у всех на слуху», 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выбрать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 качестве основы проекта такую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проблему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которую он действительно осознает как значимую 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актуальную для него лично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Необходимо помнить: проектирование необходимо там, где нет готовых образцов решения, применимых в данных условиях.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Она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должна быть актуальна не только для конкретного педагога, но и для системы образования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 более широком смысле.</a:t>
            </a:r>
          </a:p>
          <a:p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>
          <a:xfrm>
            <a:off x="214282" y="357166"/>
            <a:ext cx="8501122" cy="500066"/>
          </a:xfrm>
        </p:spPr>
        <p:txBody>
          <a:bodyPr>
            <a:noAutofit/>
          </a:bodyPr>
          <a:lstStyle/>
          <a:p>
            <a:pPr indent="288925" algn="ctr" fontAlgn="base">
              <a:spcAft>
                <a:spcPct val="0"/>
              </a:spcAft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При выборе темы необходимо учитывать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214282" y="1000108"/>
            <a:ext cx="8715436" cy="564360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3500" dirty="0" smtClean="0">
                <a:latin typeface="Arial" pitchFamily="34" charset="0"/>
                <a:cs typeface="Arial" pitchFamily="34" charset="0"/>
              </a:rPr>
              <a:t>Тема  должна быть реализуема в имеющихся условиях. По ней должны быть доступны оборудование и литература.</a:t>
            </a:r>
          </a:p>
          <a:p>
            <a:pPr lvl="0"/>
            <a:r>
              <a:rPr lang="ru-RU" sz="3500" dirty="0" smtClean="0">
                <a:latin typeface="Arial" pitchFamily="34" charset="0"/>
                <a:cs typeface="Arial" pitchFamily="34" charset="0"/>
              </a:rPr>
              <a:t>Значимость, актуальность проблемы (соответствие запросами времени, возможность применения к окружающей действительности).</a:t>
            </a:r>
          </a:p>
          <a:p>
            <a:pPr lvl="0"/>
            <a:r>
              <a:rPr lang="ru-RU" sz="3500" dirty="0" smtClean="0">
                <a:latin typeface="Arial" pitchFamily="34" charset="0"/>
                <a:cs typeface="Arial" pitchFamily="34" charset="0"/>
              </a:rPr>
              <a:t>Должна содержать элементы новизны, быть ориентирована на углубленное изучение рассматриваемого вопроса.</a:t>
            </a:r>
          </a:p>
          <a:p>
            <a:r>
              <a:rPr lang="ru-RU" sz="3500" dirty="0" smtClean="0">
                <a:latin typeface="Arial" pitchFamily="34" charset="0"/>
                <a:cs typeface="Arial" pitchFamily="34" charset="0"/>
              </a:rPr>
              <a:t>Из заголовка должно быть ясно, что является объектом, предметом исследования, хронологические рамки и круг рассматриваемых проблем. </a:t>
            </a:r>
          </a:p>
          <a:p>
            <a:r>
              <a:rPr lang="ru-RU" sz="3500" dirty="0" smtClean="0">
                <a:latin typeface="Arial" pitchFamily="34" charset="0"/>
                <a:cs typeface="Arial" pitchFamily="34" charset="0"/>
              </a:rPr>
              <a:t>Формулируя тему </a:t>
            </a:r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помни правило: чем уже тема, тем больше слов содержится в её формулировке. 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Малое количество слов свидетельствует о ее расплывчатости, отсутствии конкретности в содержании работы.</a:t>
            </a:r>
          </a:p>
          <a:p>
            <a:pPr lvl="0"/>
            <a:endParaRPr lang="ru-RU" sz="3100" dirty="0" smtClean="0"/>
          </a:p>
          <a:p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Цель проекта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901014" cy="5072098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Цель проекта – это значимый конечный результат, который вы намерены достичь в результате реализации проекта. </a:t>
            </a:r>
          </a:p>
          <a:p>
            <a:pPr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Цель педагогического проекта всегда будет связана  с созданием условий, обеспечивающих позитивные изменения в состоянии подготовки (развития/ воспитания/социализации)  обучающихся.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Задача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329642" cy="540240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Это совокупность действий, которые необходимо осуществить для достижения цели проекта. Состав этих действий должен быть достаточным и необходимым для получения запланированного результата.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Исходя из понимания педагогического проекта как средства решения реальных профессионально значимых проблем, 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основой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проектирования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должен выступать проблемно-рефлексивный анализ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собственной педагогической практики.  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900</Words>
  <Application>Microsoft Office PowerPoint</Application>
  <PresentationFormat>Экран (4:3)</PresentationFormat>
  <Paragraphs>114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Эркер</vt:lpstr>
      <vt:lpstr>Технология создания  педагогического проекта</vt:lpstr>
      <vt:lpstr>Проект</vt:lpstr>
      <vt:lpstr>Проектирование </vt:lpstr>
      <vt:lpstr>Признаки проекта </vt:lpstr>
      <vt:lpstr>Признаки проекта </vt:lpstr>
      <vt:lpstr>Выбор темы</vt:lpstr>
      <vt:lpstr> При выборе темы необходимо учитывать</vt:lpstr>
      <vt:lpstr>Цель проекта </vt:lpstr>
      <vt:lpstr>Задача проекта</vt:lpstr>
      <vt:lpstr>Гипотеза</vt:lpstr>
      <vt:lpstr>Гипотеза</vt:lpstr>
      <vt:lpstr>Содержание</vt:lpstr>
      <vt:lpstr>     Планируемый результат</vt:lpstr>
      <vt:lpstr>     Способы и методы диагностики</vt:lpstr>
      <vt:lpstr>Критерии оценки проекта</vt:lpstr>
      <vt:lpstr>Структура работы</vt:lpstr>
      <vt:lpstr>Оформление титульного листа</vt:lpstr>
      <vt:lpstr>Поля для текста</vt:lpstr>
      <vt:lpstr>Оформление текста</vt:lpstr>
      <vt:lpstr>Оформление списка и ссылок </vt:lpstr>
      <vt:lpstr>Особенность описание  электронного ресурса</vt:lpstr>
      <vt:lpstr>Спасибо за внимание! </vt:lpstr>
    </vt:vector>
  </TitlesOfParts>
  <Company>МУ ИМЦ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</dc:title>
  <dc:creator>libr</dc:creator>
  <cp:lastModifiedBy>КОМП</cp:lastModifiedBy>
  <cp:revision>37</cp:revision>
  <dcterms:created xsi:type="dcterms:W3CDTF">2012-01-11T11:32:54Z</dcterms:created>
  <dcterms:modified xsi:type="dcterms:W3CDTF">2016-12-22T05:06:53Z</dcterms:modified>
</cp:coreProperties>
</file>